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30"/>
  </p:notesMasterIdLst>
  <p:sldIdLst>
    <p:sldId id="257" r:id="rId2"/>
    <p:sldId id="258" r:id="rId3"/>
    <p:sldId id="259" r:id="rId4"/>
    <p:sldId id="260" r:id="rId5"/>
    <p:sldId id="261" r:id="rId6"/>
    <p:sldId id="262" r:id="rId7"/>
    <p:sldId id="273" r:id="rId8"/>
    <p:sldId id="272" r:id="rId9"/>
    <p:sldId id="275" r:id="rId10"/>
    <p:sldId id="270" r:id="rId11"/>
    <p:sldId id="283" r:id="rId12"/>
    <p:sldId id="285" r:id="rId13"/>
    <p:sldId id="284" r:id="rId14"/>
    <p:sldId id="271" r:id="rId15"/>
    <p:sldId id="282" r:id="rId16"/>
    <p:sldId id="269" r:id="rId17"/>
    <p:sldId id="268" r:id="rId18"/>
    <p:sldId id="280" r:id="rId19"/>
    <p:sldId id="281" r:id="rId20"/>
    <p:sldId id="274" r:id="rId21"/>
    <p:sldId id="277" r:id="rId22"/>
    <p:sldId id="278" r:id="rId23"/>
    <p:sldId id="279" r:id="rId24"/>
    <p:sldId id="276" r:id="rId25"/>
    <p:sldId id="267" r:id="rId26"/>
    <p:sldId id="266" r:id="rId27"/>
    <p:sldId id="265" r:id="rId28"/>
    <p:sldId id="264" r:id="rId29"/>
  </p:sldIdLst>
  <p:sldSz cx="9144000" cy="5143500" type="screen16x9"/>
  <p:notesSz cx="6858000" cy="9144000"/>
  <p:embeddedFontLst>
    <p:embeddedFont>
      <p:font typeface="Arvo"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702923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41292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17066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9364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3442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666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75348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9038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35209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208361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92469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3264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89200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24706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23965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26558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632052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31799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01035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12720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9795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 specific! If you mention another feature describe why that features is necessary, or what problem it solves. If you mention changing the UI mention specific technologies, or libraries you will use to do that. If you mention a technology, or feature you don’t know yet tell them how you plan on learning it.</a:t>
            </a:r>
          </a:p>
        </p:txBody>
      </p:sp>
    </p:spTree>
    <p:extLst>
      <p:ext uri="{BB962C8B-B14F-4D97-AF65-F5344CB8AC3E}">
        <p14:creationId xmlns:p14="http://schemas.microsoft.com/office/powerpoint/2010/main" val="332447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3810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8575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044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838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5097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2702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72897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
        <p:cNvGrpSpPr/>
        <p:nvPr/>
      </p:nvGrpSpPr>
      <p:grpSpPr>
        <a:xfrm>
          <a:off x="0" y="0"/>
          <a:ext cx="0" cy="0"/>
          <a:chOff x="0" y="0"/>
          <a:chExt cx="0" cy="0"/>
        </a:xfrm>
      </p:grpSpPr>
      <p:pic>
        <p:nvPicPr>
          <p:cNvPr id="9" name="Shape 9" descr="LaunchCode_white.png"/>
          <p:cNvPicPr preferRelativeResize="0"/>
          <p:nvPr/>
        </p:nvPicPr>
        <p:blipFill>
          <a:blip r:embed="rId2">
            <a:alphaModFix/>
          </a:blip>
          <a:stretch>
            <a:fillRect/>
          </a:stretch>
        </p:blipFill>
        <p:spPr>
          <a:xfrm>
            <a:off x="1152388" y="1135851"/>
            <a:ext cx="6839224" cy="1496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1">
    <p:bg>
      <p:bgPr>
        <a:solidFill>
          <a:schemeClr val="accent4"/>
        </a:solidFill>
        <a:effectLst/>
      </p:bgPr>
    </p:bg>
    <p:spTree>
      <p:nvGrpSpPr>
        <p:cNvPr id="1" name="Shape 49"/>
        <p:cNvGrpSpPr/>
        <p:nvPr/>
      </p:nvGrpSpPr>
      <p:grpSpPr>
        <a:xfrm>
          <a:off x="0" y="0"/>
          <a:ext cx="0" cy="0"/>
          <a:chOff x="0" y="0"/>
          <a:chExt cx="0" cy="0"/>
        </a:xfrm>
      </p:grpSpPr>
      <p:pic>
        <p:nvPicPr>
          <p:cNvPr id="50" name="Shape 50"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60950" y="2065350"/>
            <a:ext cx="8222100" cy="1012800"/>
          </a:xfrm>
          <a:prstGeom prst="rect">
            <a:avLst/>
          </a:prstGeom>
        </p:spPr>
        <p:txBody>
          <a:bodyPr wrap="square" lIns="91425" tIns="91425" rIns="91425" bIns="91425" anchor="ctr" anchorCtr="0"/>
          <a:lstStyle>
            <a:lvl1pPr lvl="0" rtl="0">
              <a:spcBef>
                <a:spcPts val="0"/>
              </a:spcBef>
              <a:buSzPts val="4200"/>
              <a:buFont typeface="Montserrat"/>
              <a:buNone/>
              <a:defRPr sz="4200" b="1">
                <a:latin typeface="Montserrat"/>
                <a:ea typeface="Montserrat"/>
                <a:cs typeface="Montserrat"/>
                <a:sym typeface="Montserrat"/>
              </a:defRPr>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a:endParaRPr/>
          </a:p>
        </p:txBody>
      </p:sp>
      <p:pic>
        <p:nvPicPr>
          <p:cNvPr id="12" name="Shape 12"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txBox="1">
            <a:spLocks noGrp="1"/>
          </p:cNvSpPr>
          <p:nvPr>
            <p:ph type="title"/>
          </p:nvPr>
        </p:nvSpPr>
        <p:spPr>
          <a:xfrm>
            <a:off x="471900" y="738725"/>
            <a:ext cx="8222100" cy="1327500"/>
          </a:xfrm>
          <a:prstGeom prst="rect">
            <a:avLst/>
          </a:prstGeom>
        </p:spPr>
        <p:txBody>
          <a:bodyPr wrap="square" lIns="91425" tIns="91425" rIns="91425" bIns="91425" anchor="b" anchorCtr="0"/>
          <a:lstStyle>
            <a:lvl1pPr lvl="0">
              <a:spcBef>
                <a:spcPts val="0"/>
              </a:spcBef>
              <a:buSzPts val="4800"/>
              <a:buNone/>
              <a:defRPr sz="4800"/>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16" name="Shape 16"/>
          <p:cNvSpPr txBox="1">
            <a:spLocks noGrp="1"/>
          </p:cNvSpPr>
          <p:nvPr>
            <p:ph type="body" idx="1"/>
          </p:nvPr>
        </p:nvSpPr>
        <p:spPr>
          <a:xfrm>
            <a:off x="471900" y="2226650"/>
            <a:ext cx="8222100" cy="2402700"/>
          </a:xfrm>
          <a:prstGeom prst="rect">
            <a:avLst/>
          </a:prstGeom>
        </p:spPr>
        <p:txBody>
          <a:bodyPr wrap="square" lIns="91425" tIns="91425" rIns="91425" bIns="91425" anchor="t" anchorCtr="0"/>
          <a:lstStyle>
            <a:lvl1pPr lvl="0">
              <a:spcBef>
                <a:spcPts val="0"/>
              </a:spcBef>
              <a:buClr>
                <a:srgbClr val="FFFFFF"/>
              </a:buClr>
              <a:buSzPts val="1800"/>
              <a:buChar char="●"/>
              <a:defRPr>
                <a:solidFill>
                  <a:srgbClr val="FFFFFF"/>
                </a:solidFill>
              </a:defRPr>
            </a:lvl1pPr>
            <a:lvl2pPr lvl="1">
              <a:spcBef>
                <a:spcPts val="0"/>
              </a:spcBef>
              <a:buClr>
                <a:srgbClr val="FFFFFF"/>
              </a:buClr>
              <a:buSzPts val="1400"/>
              <a:buChar char="○"/>
              <a:defRPr>
                <a:solidFill>
                  <a:srgbClr val="FFFFFF"/>
                </a:solidFill>
              </a:defRPr>
            </a:lvl2pPr>
            <a:lvl3pPr lvl="2">
              <a:spcBef>
                <a:spcPts val="0"/>
              </a:spcBef>
              <a:buClr>
                <a:srgbClr val="FFFFFF"/>
              </a:buClr>
              <a:buSzPts val="1400"/>
              <a:buChar char="■"/>
              <a:defRPr>
                <a:solidFill>
                  <a:srgbClr val="FFFFFF"/>
                </a:solidFill>
              </a:defRPr>
            </a:lvl3pPr>
            <a:lvl4pPr lvl="3">
              <a:spcBef>
                <a:spcPts val="0"/>
              </a:spcBef>
              <a:buClr>
                <a:srgbClr val="FFFFFF"/>
              </a:buClr>
              <a:buSzPts val="1400"/>
              <a:buChar char="●"/>
              <a:defRPr>
                <a:solidFill>
                  <a:srgbClr val="FFFFFF"/>
                </a:solidFill>
              </a:defRPr>
            </a:lvl4pPr>
            <a:lvl5pPr lvl="4">
              <a:spcBef>
                <a:spcPts val="0"/>
              </a:spcBef>
              <a:buClr>
                <a:srgbClr val="FFFFFF"/>
              </a:buClr>
              <a:buSzPts val="1400"/>
              <a:buChar char="○"/>
              <a:defRPr>
                <a:solidFill>
                  <a:srgbClr val="FFFFFF"/>
                </a:solidFill>
              </a:defRPr>
            </a:lvl5pPr>
            <a:lvl6pPr lvl="5">
              <a:spcBef>
                <a:spcPts val="0"/>
              </a:spcBef>
              <a:buClr>
                <a:srgbClr val="FFFFFF"/>
              </a:buClr>
              <a:buSzPts val="1400"/>
              <a:buChar char="■"/>
              <a:defRPr>
                <a:solidFill>
                  <a:srgbClr val="FFFFFF"/>
                </a:solidFill>
              </a:defRPr>
            </a:lvl6pPr>
            <a:lvl7pPr lvl="6">
              <a:spcBef>
                <a:spcPts val="0"/>
              </a:spcBef>
              <a:buClr>
                <a:srgbClr val="FFFFFF"/>
              </a:buClr>
              <a:buSzPts val="1400"/>
              <a:buChar char="●"/>
              <a:defRPr>
                <a:solidFill>
                  <a:srgbClr val="FFFFFF"/>
                </a:solidFill>
              </a:defRPr>
            </a:lvl7pPr>
            <a:lvl8pPr lvl="7">
              <a:spcBef>
                <a:spcPts val="0"/>
              </a:spcBef>
              <a:buClr>
                <a:srgbClr val="FFFFFF"/>
              </a:buClr>
              <a:buSzPts val="1400"/>
              <a:buChar char="○"/>
              <a:defRPr>
                <a:solidFill>
                  <a:srgbClr val="FFFFFF"/>
                </a:solidFill>
              </a:defRPr>
            </a:lvl8pPr>
            <a:lvl9pPr lvl="8">
              <a:spcBef>
                <a:spcPts val="0"/>
              </a:spcBef>
              <a:buClr>
                <a:srgbClr val="FFFFFF"/>
              </a:buClr>
              <a:buSzPts val="1400"/>
              <a:buChar char="■"/>
              <a:defRPr>
                <a:solidFill>
                  <a:srgbClr val="FFFFFF"/>
                </a:solidFill>
              </a:defRPr>
            </a:lvl9pPr>
          </a:lstStyle>
          <a:p>
            <a:endParaRPr/>
          </a:p>
        </p:txBody>
      </p:sp>
      <p:pic>
        <p:nvPicPr>
          <p:cNvPr id="17" name="Shape 1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buClr>
                <a:srgbClr val="5B93CE"/>
              </a:buClr>
              <a:buSzPts val="3200"/>
              <a:buNone/>
              <a:defRPr>
                <a:solidFill>
                  <a:srgbClr val="5B93CE"/>
                </a:solidFill>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21" name="Shape 21"/>
          <p:cNvSpPr txBox="1">
            <a:spLocks noGrp="1"/>
          </p:cNvSpPr>
          <p:nvPr>
            <p:ph type="body" idx="1"/>
          </p:nvPr>
        </p:nvSpPr>
        <p:spPr>
          <a:xfrm>
            <a:off x="47190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2" name="Shape 22"/>
          <p:cNvSpPr txBox="1">
            <a:spLocks noGrp="1"/>
          </p:cNvSpPr>
          <p:nvPr>
            <p:ph type="body" idx="2"/>
          </p:nvPr>
        </p:nvSpPr>
        <p:spPr>
          <a:xfrm>
            <a:off x="469425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23" name="Shape 2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400"/>
            <a:ext cx="9144000" cy="44871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txBox="1">
            <a:spLocks noGrp="1"/>
          </p:cNvSpPr>
          <p:nvPr>
            <p:ph type="title"/>
          </p:nvPr>
        </p:nvSpPr>
        <p:spPr>
          <a:xfrm>
            <a:off x="98250" y="16350"/>
            <a:ext cx="8826600" cy="602700"/>
          </a:xfrm>
          <a:prstGeom prst="rect">
            <a:avLst/>
          </a:prstGeom>
        </p:spPr>
        <p:txBody>
          <a:bodyPr wrap="square" lIns="91425" tIns="91425" rIns="91425" bIns="91425" anchor="ctr" anchorCtr="0"/>
          <a:lstStyle>
            <a:lvl1pPr lvl="0">
              <a:spcBef>
                <a:spcPts val="0"/>
              </a:spcBef>
              <a:buSzPts val="1800"/>
              <a:buNone/>
              <a:defRPr sz="1800"/>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a:endParaRPr/>
          </a:p>
        </p:txBody>
      </p:sp>
      <p:pic>
        <p:nvPicPr>
          <p:cNvPr id="27" name="Shape 2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txBox="1">
            <a:spLocks noGrp="1"/>
          </p:cNvSpPr>
          <p:nvPr>
            <p:ph type="title"/>
          </p:nvPr>
        </p:nvSpPr>
        <p:spPr>
          <a:xfrm>
            <a:off x="226078" y="357800"/>
            <a:ext cx="2808000" cy="9534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2" name="Shape 32"/>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33" name="Shape 3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88250"/>
            <a:ext cx="6227100" cy="4090800"/>
          </a:xfrm>
          <a:prstGeom prst="rect">
            <a:avLst/>
          </a:prstGeom>
        </p:spPr>
        <p:txBody>
          <a:bodyPr wrap="square" lIns="91425" tIns="91425" rIns="91425" bIns="91425" anchor="ctr" anchorCtr="0"/>
          <a:lstStyle>
            <a:lvl1pPr lvl="0">
              <a:spcBef>
                <a:spcPts val="0"/>
              </a:spcBef>
              <a:buClr>
                <a:srgbClr val="FFFFFF"/>
              </a:buClr>
              <a:buSzPts val="6000"/>
              <a:buNone/>
              <a:defRPr sz="6000">
                <a:solidFill>
                  <a:srgbClr val="FFFFFF"/>
                </a:solidFill>
              </a:defRPr>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a:endParaRPr/>
          </a:p>
        </p:txBody>
      </p:sp>
      <p:pic>
        <p:nvPicPr>
          <p:cNvPr id="36" name="Shape 36"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rgbClr val="354A5F"/>
              </a:buClr>
              <a:buSzPts val="4200"/>
              <a:buNone/>
              <a:defRPr sz="4200">
                <a:solidFill>
                  <a:srgbClr val="354A5F"/>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a:endParaRPr/>
          </a:p>
        </p:txBody>
      </p:sp>
      <p:sp>
        <p:nvSpPr>
          <p:cNvPr id="41" name="Shape 41"/>
          <p:cNvSpPr txBox="1">
            <a:spLocks noGrp="1"/>
          </p:cNvSpPr>
          <p:nvPr>
            <p:ph type="subTitle" idx="1"/>
          </p:nvPr>
        </p:nvSpPr>
        <p:spPr>
          <a:xfrm>
            <a:off x="265500" y="2779467"/>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Clr>
                <a:srgbClr val="547899"/>
              </a:buClr>
              <a:buSzPts val="2100"/>
              <a:buNone/>
              <a:defRPr sz="2100">
                <a:solidFill>
                  <a:srgbClr val="547899"/>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rgbClr val="CCCCCC"/>
              </a:buClr>
              <a:buSzPts val="1800"/>
              <a:buChar char="●"/>
              <a:defRPr>
                <a:solidFill>
                  <a:srgbClr val="CCCCCC"/>
                </a:solidFill>
              </a:defRPr>
            </a:lvl1pPr>
            <a:lvl2pPr lvl="1">
              <a:spcBef>
                <a:spcPts val="0"/>
              </a:spcBef>
              <a:buClr>
                <a:srgbClr val="CCCCCC"/>
              </a:buClr>
              <a:buSzPts val="1400"/>
              <a:buChar char="○"/>
              <a:defRPr>
                <a:solidFill>
                  <a:srgbClr val="CCCCCC"/>
                </a:solidFill>
              </a:defRPr>
            </a:lvl2pPr>
            <a:lvl3pPr lvl="2">
              <a:spcBef>
                <a:spcPts val="0"/>
              </a:spcBef>
              <a:buClr>
                <a:srgbClr val="CCCCCC"/>
              </a:buClr>
              <a:buSzPts val="1400"/>
              <a:buChar char="■"/>
              <a:defRPr>
                <a:solidFill>
                  <a:srgbClr val="CCCCCC"/>
                </a:solidFill>
              </a:defRPr>
            </a:lvl3pPr>
            <a:lvl4pPr lvl="3">
              <a:spcBef>
                <a:spcPts val="0"/>
              </a:spcBef>
              <a:buClr>
                <a:srgbClr val="CCCCCC"/>
              </a:buClr>
              <a:buSzPts val="1400"/>
              <a:buChar char="●"/>
              <a:defRPr>
                <a:solidFill>
                  <a:srgbClr val="CCCCCC"/>
                </a:solidFill>
              </a:defRPr>
            </a:lvl4pPr>
            <a:lvl5pPr lvl="4">
              <a:spcBef>
                <a:spcPts val="0"/>
              </a:spcBef>
              <a:buClr>
                <a:srgbClr val="CCCCCC"/>
              </a:buClr>
              <a:buSzPts val="1400"/>
              <a:buChar char="○"/>
              <a:defRPr>
                <a:solidFill>
                  <a:srgbClr val="CCCCCC"/>
                </a:solidFill>
              </a:defRPr>
            </a:lvl5pPr>
            <a:lvl6pPr lvl="5">
              <a:spcBef>
                <a:spcPts val="0"/>
              </a:spcBef>
              <a:buClr>
                <a:srgbClr val="CCCCCC"/>
              </a:buClr>
              <a:buSzPts val="1400"/>
              <a:buChar char="■"/>
              <a:defRPr>
                <a:solidFill>
                  <a:srgbClr val="CCCCCC"/>
                </a:solidFill>
              </a:defRPr>
            </a:lvl6pPr>
            <a:lvl7pPr lvl="6">
              <a:spcBef>
                <a:spcPts val="0"/>
              </a:spcBef>
              <a:buClr>
                <a:srgbClr val="CCCCCC"/>
              </a:buClr>
              <a:buSzPts val="1400"/>
              <a:buChar char="●"/>
              <a:defRPr>
                <a:solidFill>
                  <a:srgbClr val="CCCCCC"/>
                </a:solidFill>
              </a:defRPr>
            </a:lvl7pPr>
            <a:lvl8pPr lvl="7">
              <a:spcBef>
                <a:spcPts val="0"/>
              </a:spcBef>
              <a:buClr>
                <a:srgbClr val="CCCCCC"/>
              </a:buClr>
              <a:buSzPts val="1400"/>
              <a:buChar char="○"/>
              <a:defRPr>
                <a:solidFill>
                  <a:srgbClr val="CCCCCC"/>
                </a:solidFill>
              </a:defRPr>
            </a:lvl8pPr>
            <a:lvl9pPr lvl="8">
              <a:spcBef>
                <a:spcPts val="0"/>
              </a:spcBef>
              <a:buClr>
                <a:srgbClr val="CCCCCC"/>
              </a:buClr>
              <a:buSzPts val="1400"/>
              <a:buChar char="■"/>
              <a:defRPr>
                <a:solidFill>
                  <a:srgbClr val="CCCCCC"/>
                </a:solidFill>
              </a:defRPr>
            </a:lvl9pPr>
          </a:lstStyle>
          <a:p>
            <a:endParaRPr/>
          </a:p>
        </p:txBody>
      </p:sp>
      <p:pic>
        <p:nvPicPr>
          <p:cNvPr id="43" name="Shape 4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a:spcBef>
                <a:spcPts val="0"/>
              </a:spcBef>
              <a:buClr>
                <a:srgbClr val="354A5F"/>
              </a:buClr>
              <a:buSzPts val="12000"/>
              <a:buNone/>
              <a:defRPr sz="12000">
                <a:solidFill>
                  <a:srgbClr val="354A5F"/>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a:endParaRPr/>
          </a:p>
        </p:txBody>
      </p:sp>
      <p:sp>
        <p:nvSpPr>
          <p:cNvPr id="46" name="Shape 46"/>
          <p:cNvSpPr txBox="1">
            <a:spLocks noGrp="1"/>
          </p:cNvSpPr>
          <p:nvPr>
            <p:ph type="body" idx="1"/>
          </p:nvPr>
        </p:nvSpPr>
        <p:spPr>
          <a:xfrm>
            <a:off x="475500" y="3304625"/>
            <a:ext cx="8222100" cy="1300800"/>
          </a:xfrm>
          <a:prstGeom prst="rect">
            <a:avLst/>
          </a:prstGeom>
        </p:spPr>
        <p:txBody>
          <a:bodyPr wrap="square" lIns="91425" tIns="91425" rIns="91425" bIns="91425" anchor="t" anchorCtr="0"/>
          <a:lstStyle>
            <a:lvl1pPr lvl="0" algn="ctr">
              <a:spcBef>
                <a:spcPts val="0"/>
              </a:spcBef>
              <a:buClr>
                <a:srgbClr val="547899"/>
              </a:buClr>
              <a:buSzPts val="1800"/>
              <a:buChar char="●"/>
              <a:defRPr>
                <a:solidFill>
                  <a:srgbClr val="547899"/>
                </a:solidFill>
              </a:defRPr>
            </a:lvl1pPr>
            <a:lvl2pPr lvl="1" algn="ctr">
              <a:spcBef>
                <a:spcPts val="0"/>
              </a:spcBef>
              <a:buClr>
                <a:srgbClr val="547899"/>
              </a:buClr>
              <a:buSzPts val="1400"/>
              <a:buChar char="○"/>
              <a:defRPr>
                <a:solidFill>
                  <a:srgbClr val="547899"/>
                </a:solidFill>
              </a:defRPr>
            </a:lvl2pPr>
            <a:lvl3pPr lvl="2" algn="ctr">
              <a:spcBef>
                <a:spcPts val="0"/>
              </a:spcBef>
              <a:buClr>
                <a:srgbClr val="547899"/>
              </a:buClr>
              <a:buSzPts val="1400"/>
              <a:buChar char="■"/>
              <a:defRPr>
                <a:solidFill>
                  <a:srgbClr val="547899"/>
                </a:solidFill>
              </a:defRPr>
            </a:lvl3pPr>
            <a:lvl4pPr lvl="3" algn="ctr">
              <a:spcBef>
                <a:spcPts val="0"/>
              </a:spcBef>
              <a:buClr>
                <a:srgbClr val="547899"/>
              </a:buClr>
              <a:buSzPts val="1400"/>
              <a:buChar char="●"/>
              <a:defRPr>
                <a:solidFill>
                  <a:srgbClr val="547899"/>
                </a:solidFill>
              </a:defRPr>
            </a:lvl4pPr>
            <a:lvl5pPr lvl="4" algn="ctr">
              <a:spcBef>
                <a:spcPts val="0"/>
              </a:spcBef>
              <a:buClr>
                <a:srgbClr val="547899"/>
              </a:buClr>
              <a:buSzPts val="1400"/>
              <a:buChar char="○"/>
              <a:defRPr>
                <a:solidFill>
                  <a:srgbClr val="547899"/>
                </a:solidFill>
              </a:defRPr>
            </a:lvl5pPr>
            <a:lvl6pPr lvl="5" algn="ctr">
              <a:spcBef>
                <a:spcPts val="0"/>
              </a:spcBef>
              <a:buClr>
                <a:srgbClr val="547899"/>
              </a:buClr>
              <a:buSzPts val="1400"/>
              <a:buChar char="■"/>
              <a:defRPr>
                <a:solidFill>
                  <a:srgbClr val="547899"/>
                </a:solidFill>
              </a:defRPr>
            </a:lvl6pPr>
            <a:lvl7pPr lvl="6" algn="ctr">
              <a:spcBef>
                <a:spcPts val="0"/>
              </a:spcBef>
              <a:buClr>
                <a:srgbClr val="547899"/>
              </a:buClr>
              <a:buSzPts val="1400"/>
              <a:buChar char="●"/>
              <a:defRPr>
                <a:solidFill>
                  <a:srgbClr val="547899"/>
                </a:solidFill>
              </a:defRPr>
            </a:lvl7pPr>
            <a:lvl8pPr lvl="7" algn="ctr">
              <a:spcBef>
                <a:spcPts val="0"/>
              </a:spcBef>
              <a:buClr>
                <a:srgbClr val="547899"/>
              </a:buClr>
              <a:buSzPts val="1400"/>
              <a:buChar char="○"/>
              <a:defRPr>
                <a:solidFill>
                  <a:srgbClr val="547899"/>
                </a:solidFill>
              </a:defRPr>
            </a:lvl8pPr>
            <a:lvl9pPr lvl="8" algn="ctr">
              <a:spcBef>
                <a:spcPts val="0"/>
              </a:spcBef>
              <a:buClr>
                <a:srgbClr val="547899"/>
              </a:buClr>
              <a:buSzPts val="1400"/>
              <a:buChar char="■"/>
              <a:defRPr>
                <a:solidFill>
                  <a:srgbClr val="547899"/>
                </a:solidFill>
              </a:defRPr>
            </a:lvl9pPr>
          </a:lstStyle>
          <a:p>
            <a:endParaRPr/>
          </a:p>
        </p:txBody>
      </p:sp>
      <p:pic>
        <p:nvPicPr>
          <p:cNvPr id="47" name="Shape 4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354A5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a:spcBef>
                <a:spcPts val="0"/>
              </a:spcBef>
              <a:buClr>
                <a:srgbClr val="5B93CE"/>
              </a:buClr>
              <a:buSzPts val="3200"/>
              <a:buFont typeface="Montserrat"/>
              <a:buNone/>
              <a:defRPr sz="3200" b="1">
                <a:solidFill>
                  <a:srgbClr val="5B93CE"/>
                </a:solidFill>
                <a:latin typeface="Montserrat"/>
                <a:ea typeface="Montserrat"/>
                <a:cs typeface="Montserrat"/>
                <a:sym typeface="Montserrat"/>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rgbClr val="FFFFFF"/>
              </a:buClr>
              <a:buSzPts val="1800"/>
              <a:buFont typeface="Arvo"/>
              <a:buChar char="●"/>
              <a:defRPr sz="1800">
                <a:solidFill>
                  <a:srgbClr val="FFFFFF"/>
                </a:solidFill>
                <a:latin typeface="Arvo"/>
                <a:ea typeface="Arvo"/>
                <a:cs typeface="Arvo"/>
                <a:sym typeface="Arvo"/>
              </a:defRPr>
            </a:lvl1pPr>
            <a:lvl2pPr lvl="1">
              <a:lnSpc>
                <a:spcPct val="115000"/>
              </a:lnSpc>
              <a:spcBef>
                <a:spcPts val="0"/>
              </a:spcBef>
              <a:spcAft>
                <a:spcPts val="1600"/>
              </a:spcAft>
              <a:buClr>
                <a:srgbClr val="FFFFFF"/>
              </a:buClr>
              <a:buSzPts val="1400"/>
              <a:buFont typeface="Arvo"/>
              <a:buChar char="○"/>
              <a:defRPr u="sng">
                <a:solidFill>
                  <a:srgbClr val="FFFFFF"/>
                </a:solidFill>
                <a:latin typeface="Arvo"/>
                <a:ea typeface="Arvo"/>
                <a:cs typeface="Arvo"/>
                <a:sym typeface="Arvo"/>
              </a:defRPr>
            </a:lvl2pPr>
            <a:lvl3pPr lvl="2">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3pPr>
            <a:lvl4pPr lvl="3">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4pPr>
            <a:lvl5pPr lvl="4">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5pPr>
            <a:lvl6pPr lvl="5">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6pPr>
            <a:lvl7pPr lvl="6">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7pPr>
            <a:lvl8pPr lvl="7">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8pPr>
            <a:lvl9pPr lvl="8">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Description</a:t>
            </a:r>
          </a:p>
        </p:txBody>
      </p:sp>
      <p:sp>
        <p:nvSpPr>
          <p:cNvPr id="66" name="Shape 66"/>
          <p:cNvSpPr txBox="1">
            <a:spLocks noGrp="1"/>
          </p:cNvSpPr>
          <p:nvPr>
            <p:ph type="body" idx="1"/>
          </p:nvPr>
        </p:nvSpPr>
        <p:spPr>
          <a:xfrm>
            <a:off x="471900" y="2098950"/>
            <a:ext cx="8222100" cy="2639916"/>
          </a:xfrm>
          <a:prstGeom prst="rect">
            <a:avLst/>
          </a:prstGeom>
        </p:spPr>
        <p:txBody>
          <a:bodyPr wrap="square" lIns="91425" tIns="91425" rIns="91425" bIns="91425" anchor="t" anchorCtr="0">
            <a:noAutofit/>
          </a:bodyPr>
          <a:lstStyle/>
          <a:p>
            <a:pPr lvl="0">
              <a:buNone/>
            </a:pPr>
            <a:r>
              <a:rPr lang="en-US" i="1" dirty="0" err="1"/>
              <a:t>VenueApp</a:t>
            </a:r>
            <a:r>
              <a:rPr lang="en-US" dirty="0"/>
              <a:t> is an event ticketing Web application that allows staff members at any organization to manage and track the reservations for the events that they offer. On the other hand, consumers can browse the webpage for available events and make a reservation online. </a:t>
            </a:r>
          </a:p>
          <a:p>
            <a:pPr lvl="0">
              <a:buNone/>
            </a:pPr>
            <a:r>
              <a:rPr lang="en-US" dirty="0"/>
              <a:t>This application could become a customizable platform for any business owner with a Venue or similar  business that needs to manage users, events, memberships, reservations, tickets, promotions etc.</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Index</a:t>
            </a:r>
            <a:r>
              <a:rPr lang="es-419" sz="2800" dirty="0"/>
              <a:t>)</a:t>
            </a:r>
            <a:endParaRPr lang="en" sz="3200" dirty="0"/>
          </a:p>
        </p:txBody>
      </p:sp>
      <p:pic>
        <p:nvPicPr>
          <p:cNvPr id="3" name="Imagen 2">
            <a:extLst>
              <a:ext uri="{FF2B5EF4-FFF2-40B4-BE49-F238E27FC236}">
                <a16:creationId xmlns:a16="http://schemas.microsoft.com/office/drawing/2014/main" id="{ECB4FC6A-1F8C-4A56-959C-DBCDCDB3059E}"/>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30875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Add</a:t>
            </a:r>
            <a:r>
              <a:rPr lang="es-419" sz="2800" dirty="0"/>
              <a:t>)</a:t>
            </a:r>
            <a:endParaRPr lang="en" sz="3200" dirty="0"/>
          </a:p>
        </p:txBody>
      </p:sp>
      <p:pic>
        <p:nvPicPr>
          <p:cNvPr id="2" name="Imagen 1">
            <a:extLst>
              <a:ext uri="{FF2B5EF4-FFF2-40B4-BE49-F238E27FC236}">
                <a16:creationId xmlns:a16="http://schemas.microsoft.com/office/drawing/2014/main" id="{4A61DF49-7A3A-49B1-84F0-16AA38D79F89}"/>
              </a:ext>
            </a:extLst>
          </p:cNvPr>
          <p:cNvPicPr>
            <a:picLocks noChangeAspect="1"/>
          </p:cNvPicPr>
          <p:nvPr/>
        </p:nvPicPr>
        <p:blipFill>
          <a:blip r:embed="rId3"/>
          <a:stretch>
            <a:fillRect/>
          </a:stretch>
        </p:blipFill>
        <p:spPr>
          <a:xfrm>
            <a:off x="1372000" y="1168029"/>
            <a:ext cx="6400000" cy="3600000"/>
          </a:xfrm>
          <a:prstGeom prst="rect">
            <a:avLst/>
          </a:prstGeom>
        </p:spPr>
      </p:pic>
    </p:spTree>
    <p:extLst>
      <p:ext uri="{BB962C8B-B14F-4D97-AF65-F5344CB8AC3E}">
        <p14:creationId xmlns:p14="http://schemas.microsoft.com/office/powerpoint/2010/main" val="120593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edit</a:t>
            </a:r>
            <a:r>
              <a:rPr lang="es-419" sz="2800" dirty="0"/>
              <a:t>)</a:t>
            </a:r>
            <a:endParaRPr lang="en" sz="3200" dirty="0"/>
          </a:p>
        </p:txBody>
      </p:sp>
      <p:pic>
        <p:nvPicPr>
          <p:cNvPr id="3" name="Imagen 2">
            <a:extLst>
              <a:ext uri="{FF2B5EF4-FFF2-40B4-BE49-F238E27FC236}">
                <a16:creationId xmlns:a16="http://schemas.microsoft.com/office/drawing/2014/main" id="{6814D12D-531B-4359-9607-DA528F7B2DB1}"/>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93293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delete</a:t>
            </a:r>
            <a:r>
              <a:rPr lang="es-419" sz="2800" dirty="0"/>
              <a:t>)</a:t>
            </a:r>
            <a:endParaRPr lang="en" sz="3200" dirty="0"/>
          </a:p>
        </p:txBody>
      </p:sp>
      <p:pic>
        <p:nvPicPr>
          <p:cNvPr id="3" name="Imagen 2">
            <a:extLst>
              <a:ext uri="{FF2B5EF4-FFF2-40B4-BE49-F238E27FC236}">
                <a16:creationId xmlns:a16="http://schemas.microsoft.com/office/drawing/2014/main" id="{E5410F6A-5D54-43D6-B319-261DE3DAA8BF}"/>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445817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Events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A149F033-E614-452D-9BAF-C49F22286C91}"/>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0633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Categories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577DDFEE-87F4-431F-A15F-FF5FCADC9F07}"/>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69500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Memberships</a:t>
            </a:r>
            <a:r>
              <a:rPr lang="es-419" sz="2800" dirty="0"/>
              <a:t> </a:t>
            </a:r>
            <a:r>
              <a:rPr lang="es-419" sz="2800" dirty="0" err="1"/>
              <a:t>by</a:t>
            </a:r>
            <a:r>
              <a:rPr lang="es-419" sz="2800" dirty="0"/>
              <a:t> Amin)</a:t>
            </a:r>
            <a:endParaRPr lang="en" sz="3200" dirty="0"/>
          </a:p>
        </p:txBody>
      </p:sp>
      <p:pic>
        <p:nvPicPr>
          <p:cNvPr id="2" name="Imagen 1">
            <a:extLst>
              <a:ext uri="{FF2B5EF4-FFF2-40B4-BE49-F238E27FC236}">
                <a16:creationId xmlns:a16="http://schemas.microsoft.com/office/drawing/2014/main" id="{43F1C7E6-FE5C-4E8B-95B0-E69BC6F0B0A2}"/>
              </a:ext>
            </a:extLst>
          </p:cNvPr>
          <p:cNvPicPr>
            <a:picLocks noChangeAspect="1"/>
          </p:cNvPicPr>
          <p:nvPr/>
        </p:nvPicPr>
        <p:blipFill>
          <a:blip r:embed="rId3"/>
          <a:stretch>
            <a:fillRect/>
          </a:stretch>
        </p:blipFill>
        <p:spPr>
          <a:xfrm>
            <a:off x="1372000" y="1166796"/>
            <a:ext cx="6400000" cy="3600000"/>
          </a:xfrm>
          <a:prstGeom prst="rect">
            <a:avLst/>
          </a:prstGeom>
        </p:spPr>
      </p:pic>
    </p:spTree>
    <p:extLst>
      <p:ext uri="{BB962C8B-B14F-4D97-AF65-F5344CB8AC3E}">
        <p14:creationId xmlns:p14="http://schemas.microsoft.com/office/powerpoint/2010/main" val="3125108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361DE606-3195-4896-BA03-2D26FBEFA134}"/>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277115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show)</a:t>
            </a:r>
            <a:endParaRPr lang="en" sz="3200" dirty="0"/>
          </a:p>
        </p:txBody>
      </p:sp>
      <p:pic>
        <p:nvPicPr>
          <p:cNvPr id="2" name="Imagen 1">
            <a:extLst>
              <a:ext uri="{FF2B5EF4-FFF2-40B4-BE49-F238E27FC236}">
                <a16:creationId xmlns:a16="http://schemas.microsoft.com/office/drawing/2014/main" id="{B4A14F10-60B0-4443-8C44-BAC559FAC25B}"/>
              </a:ext>
            </a:extLst>
          </p:cNvPr>
          <p:cNvPicPr>
            <a:picLocks noChangeAspect="1"/>
          </p:cNvPicPr>
          <p:nvPr/>
        </p:nvPicPr>
        <p:blipFill>
          <a:blip r:embed="rId3"/>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422533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a:t>
            </a:r>
            <a:r>
              <a:rPr lang="es-419" sz="2800" dirty="0" err="1"/>
              <a:t>details</a:t>
            </a:r>
            <a:r>
              <a:rPr lang="es-419" sz="2800" dirty="0"/>
              <a:t>)</a:t>
            </a:r>
            <a:endParaRPr lang="en" sz="3200" dirty="0"/>
          </a:p>
        </p:txBody>
      </p:sp>
      <p:pic>
        <p:nvPicPr>
          <p:cNvPr id="2" name="Imagen 1">
            <a:extLst>
              <a:ext uri="{FF2B5EF4-FFF2-40B4-BE49-F238E27FC236}">
                <a16:creationId xmlns:a16="http://schemas.microsoft.com/office/drawing/2014/main" id="{CF0F1EC1-8977-4427-8812-628B38C7BA27}"/>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96732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Features</a:t>
            </a:r>
          </a:p>
        </p:txBody>
      </p:sp>
      <p:sp>
        <p:nvSpPr>
          <p:cNvPr id="72" name="Shape 72"/>
          <p:cNvSpPr txBox="1">
            <a:spLocks noGrp="1"/>
          </p:cNvSpPr>
          <p:nvPr>
            <p:ph type="body" idx="1"/>
          </p:nvPr>
        </p:nvSpPr>
        <p:spPr>
          <a:xfrm>
            <a:off x="471900" y="2053121"/>
            <a:ext cx="8222100" cy="2765829"/>
          </a:xfrm>
          <a:prstGeom prst="rect">
            <a:avLst/>
          </a:prstGeom>
        </p:spPr>
        <p:txBody>
          <a:bodyPr wrap="square" lIns="91425" tIns="91425" rIns="91425" bIns="91425" anchor="t" anchorCtr="0">
            <a:noAutofit/>
          </a:bodyPr>
          <a:lstStyle/>
          <a:p>
            <a:pPr marL="457200" lvl="0" indent="-342900">
              <a:spcAft>
                <a:spcPts val="0"/>
              </a:spcAft>
            </a:pPr>
            <a:r>
              <a:rPr lang="en-US" dirty="0"/>
              <a:t>User </a:t>
            </a:r>
            <a:r>
              <a:rPr lang="en-US" i="1" dirty="0"/>
              <a:t>Signup</a:t>
            </a:r>
            <a:r>
              <a:rPr lang="en-US" dirty="0"/>
              <a:t>, User </a:t>
            </a:r>
            <a:r>
              <a:rPr lang="en-US" i="1" dirty="0"/>
              <a:t>Login</a:t>
            </a:r>
            <a:r>
              <a:rPr lang="en-US" dirty="0"/>
              <a:t> and User </a:t>
            </a:r>
            <a:r>
              <a:rPr lang="en-US" i="1" dirty="0"/>
              <a:t>Logout</a:t>
            </a:r>
            <a:r>
              <a:rPr lang="en-US" dirty="0"/>
              <a:t> (Through Sessions)</a:t>
            </a:r>
          </a:p>
          <a:p>
            <a:pPr marL="457200" lvl="0" indent="-342900">
              <a:spcAft>
                <a:spcPts val="0"/>
              </a:spcAft>
            </a:pPr>
            <a:r>
              <a:rPr lang="en-US" dirty="0"/>
              <a:t>Embedded  </a:t>
            </a:r>
            <a:r>
              <a:rPr lang="en-US" i="1" dirty="0"/>
              <a:t>Administrator</a:t>
            </a:r>
            <a:r>
              <a:rPr lang="en-US" dirty="0"/>
              <a:t> and </a:t>
            </a:r>
            <a:r>
              <a:rPr lang="en-US" i="1" dirty="0"/>
              <a:t>User</a:t>
            </a:r>
            <a:r>
              <a:rPr lang="en-US" dirty="0"/>
              <a:t> roles in the app (Allowing feature differentiation and separate dashboards)</a:t>
            </a:r>
          </a:p>
          <a:p>
            <a:pPr marL="457200" lvl="0" indent="-342900">
              <a:spcAft>
                <a:spcPts val="0"/>
              </a:spcAft>
            </a:pPr>
            <a:r>
              <a:rPr lang="en-US" dirty="0"/>
              <a:t>Intuitive </a:t>
            </a:r>
            <a:r>
              <a:rPr lang="en-US" i="1" dirty="0"/>
              <a:t>management</a:t>
            </a:r>
            <a:r>
              <a:rPr lang="en-US" dirty="0"/>
              <a:t> of </a:t>
            </a:r>
            <a:r>
              <a:rPr lang="en-US" i="1" dirty="0"/>
              <a:t>database</a:t>
            </a:r>
            <a:r>
              <a:rPr lang="en-US" dirty="0"/>
              <a:t> tables (create, edit, delete)</a:t>
            </a:r>
          </a:p>
          <a:p>
            <a:pPr marL="457200" lvl="0" indent="-342900">
              <a:spcAft>
                <a:spcPts val="0"/>
              </a:spcAft>
            </a:pPr>
            <a:r>
              <a:rPr lang="en-US" dirty="0"/>
              <a:t>Populate </a:t>
            </a:r>
            <a:r>
              <a:rPr lang="en-US" i="1" dirty="0"/>
              <a:t>Events</a:t>
            </a:r>
            <a:r>
              <a:rPr lang="en-US" dirty="0"/>
              <a:t> table via 3</a:t>
            </a:r>
            <a:r>
              <a:rPr lang="en-US" baseline="30000" dirty="0"/>
              <a:t>rd</a:t>
            </a:r>
            <a:r>
              <a:rPr lang="en-US" dirty="0"/>
              <a:t> party connection (Ticketmaster API)</a:t>
            </a:r>
          </a:p>
          <a:p>
            <a:pPr marL="457200" lvl="0" indent="-342900">
              <a:spcAft>
                <a:spcPts val="0"/>
              </a:spcAft>
            </a:pPr>
            <a:r>
              <a:rPr lang="en-US" i="1" dirty="0"/>
              <a:t>Query Interface </a:t>
            </a:r>
            <a:r>
              <a:rPr lang="en-US" dirty="0"/>
              <a:t>to browse or search events in the database.</a:t>
            </a:r>
          </a:p>
          <a:p>
            <a:pPr marL="457200" lvl="0" indent="-342900">
              <a:spcAft>
                <a:spcPts val="0"/>
              </a:spcAft>
            </a:pPr>
            <a:r>
              <a:rPr lang="en-US" dirty="0"/>
              <a:t>Events </a:t>
            </a:r>
            <a:r>
              <a:rPr lang="en-US" i="1" dirty="0"/>
              <a:t>Location Map </a:t>
            </a:r>
            <a:r>
              <a:rPr lang="en-US" dirty="0"/>
              <a:t>(Using </a:t>
            </a:r>
            <a:r>
              <a:rPr lang="en-US" dirty="0" err="1"/>
              <a:t>BingMaps</a:t>
            </a:r>
            <a:r>
              <a:rPr lang="en-US" dirty="0"/>
              <a:t> API)</a:t>
            </a:r>
          </a:p>
          <a:p>
            <a:pPr marL="457200" lvl="0" indent="-342900">
              <a:spcAft>
                <a:spcPts val="0"/>
              </a:spcAft>
            </a:pPr>
            <a:r>
              <a:rPr lang="en-US" dirty="0"/>
              <a:t>Unique user reservation Q</a:t>
            </a:r>
            <a:r>
              <a:rPr lang="en-US" i="1" dirty="0"/>
              <a:t>R code </a:t>
            </a:r>
            <a:r>
              <a:rPr lang="en-US" dirty="0"/>
              <a:t>Ticket. (Using xxx API)</a:t>
            </a:r>
          </a:p>
          <a:p>
            <a:pPr marL="457200" lvl="0" indent="-342900">
              <a:spcAft>
                <a:spcPts val="0"/>
              </a:spcAft>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Dashboard</a:t>
            </a:r>
            <a:r>
              <a:rPr lang="es-419" sz="2800" dirty="0"/>
              <a:t>)</a:t>
            </a:r>
            <a:endParaRPr lang="en" sz="3200" dirty="0"/>
          </a:p>
        </p:txBody>
      </p:sp>
      <p:pic>
        <p:nvPicPr>
          <p:cNvPr id="2" name="Imagen 1">
            <a:extLst>
              <a:ext uri="{FF2B5EF4-FFF2-40B4-BE49-F238E27FC236}">
                <a16:creationId xmlns:a16="http://schemas.microsoft.com/office/drawing/2014/main" id="{EE613836-570C-41FC-B76A-11A3CAF6C32F}"/>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33402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Home)</a:t>
            </a:r>
            <a:endParaRPr lang="en" sz="3200" dirty="0"/>
          </a:p>
        </p:txBody>
      </p:sp>
      <p:pic>
        <p:nvPicPr>
          <p:cNvPr id="2" name="Imagen 1">
            <a:extLst>
              <a:ext uri="{FF2B5EF4-FFF2-40B4-BE49-F238E27FC236}">
                <a16:creationId xmlns:a16="http://schemas.microsoft.com/office/drawing/2014/main" id="{3408DBD1-547F-4C42-BEE5-3080D2438164}"/>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152534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View </a:t>
            </a:r>
            <a:r>
              <a:rPr lang="es-419" sz="2800" dirty="0" err="1"/>
              <a:t>Bookings</a:t>
            </a:r>
            <a:r>
              <a:rPr lang="es-419" sz="2800" dirty="0"/>
              <a:t>)</a:t>
            </a:r>
            <a:endParaRPr lang="en" sz="3200" dirty="0"/>
          </a:p>
        </p:txBody>
      </p:sp>
      <p:pic>
        <p:nvPicPr>
          <p:cNvPr id="3" name="Imagen 2">
            <a:extLst>
              <a:ext uri="{FF2B5EF4-FFF2-40B4-BE49-F238E27FC236}">
                <a16:creationId xmlns:a16="http://schemas.microsoft.com/office/drawing/2014/main" id="{369D7568-EEA2-4159-B210-94295DB08B23}"/>
              </a:ext>
            </a:extLst>
          </p:cNvPr>
          <p:cNvPicPr>
            <a:picLocks noChangeAspect="1"/>
          </p:cNvPicPr>
          <p:nvPr/>
        </p:nvPicPr>
        <p:blipFill>
          <a:blip r:embed="rId3"/>
          <a:stretch>
            <a:fillRect/>
          </a:stretch>
        </p:blipFill>
        <p:spPr>
          <a:xfrm>
            <a:off x="1372000" y="1171340"/>
            <a:ext cx="6400000" cy="3600000"/>
          </a:xfrm>
          <a:prstGeom prst="rect">
            <a:avLst/>
          </a:prstGeom>
        </p:spPr>
      </p:pic>
    </p:spTree>
    <p:extLst>
      <p:ext uri="{BB962C8B-B14F-4D97-AF65-F5344CB8AC3E}">
        <p14:creationId xmlns:p14="http://schemas.microsoft.com/office/powerpoint/2010/main" val="98531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a:t>
            </a:r>
            <a:r>
              <a:rPr lang="es-419" sz="2800" dirty="0" err="1"/>
              <a:t>Settings</a:t>
            </a:r>
            <a:r>
              <a:rPr lang="es-419" sz="2800" dirty="0"/>
              <a:t>)</a:t>
            </a:r>
            <a:endParaRPr lang="en" sz="3200" dirty="0"/>
          </a:p>
        </p:txBody>
      </p:sp>
      <p:pic>
        <p:nvPicPr>
          <p:cNvPr id="2" name="Imagen 1">
            <a:extLst>
              <a:ext uri="{FF2B5EF4-FFF2-40B4-BE49-F238E27FC236}">
                <a16:creationId xmlns:a16="http://schemas.microsoft.com/office/drawing/2014/main" id="{CF86E64A-EC00-43F6-8F76-2F0B59211A7B}"/>
              </a:ext>
            </a:extLst>
          </p:cNvPr>
          <p:cNvPicPr>
            <a:picLocks noChangeAspect="1"/>
          </p:cNvPicPr>
          <p:nvPr/>
        </p:nvPicPr>
        <p:blipFill>
          <a:blip r:embed="rId3"/>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356169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User</a:t>
            </a:r>
            <a:r>
              <a:rPr lang="es-419" sz="2800" dirty="0"/>
              <a:t>)</a:t>
            </a:r>
            <a:endParaRPr lang="en" sz="3200" dirty="0"/>
          </a:p>
        </p:txBody>
      </p:sp>
      <p:pic>
        <p:nvPicPr>
          <p:cNvPr id="2" name="Imagen 1">
            <a:extLst>
              <a:ext uri="{FF2B5EF4-FFF2-40B4-BE49-F238E27FC236}">
                <a16:creationId xmlns:a16="http://schemas.microsoft.com/office/drawing/2014/main" id="{B664B903-CFC0-4DA1-BCA7-C6C619DA8BAA}"/>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594091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3200" dirty="0"/>
              <a:t>(</a:t>
            </a:r>
            <a:r>
              <a:rPr lang="es-419" sz="3200" dirty="0" err="1"/>
              <a:t>Solution</a:t>
            </a:r>
            <a:r>
              <a:rPr lang="es-419" sz="3200" dirty="0"/>
              <a:t> Explorer)</a:t>
            </a:r>
            <a:endParaRPr lang="en" sz="3200" dirty="0"/>
          </a:p>
        </p:txBody>
      </p:sp>
      <p:pic>
        <p:nvPicPr>
          <p:cNvPr id="2" name="Imagen 1">
            <a:extLst>
              <a:ext uri="{FF2B5EF4-FFF2-40B4-BE49-F238E27FC236}">
                <a16:creationId xmlns:a16="http://schemas.microsoft.com/office/drawing/2014/main" id="{90FF062E-B053-4375-A46E-7E3BEE57E247}"/>
              </a:ext>
            </a:extLst>
          </p:cNvPr>
          <p:cNvPicPr>
            <a:picLocks noChangeAspect="1"/>
          </p:cNvPicPr>
          <p:nvPr/>
        </p:nvPicPr>
        <p:blipFill rotWithShape="1">
          <a:blip r:embed="rId3"/>
          <a:srcRect t="4339" r="4019" b="8515"/>
          <a:stretch/>
        </p:blipFill>
        <p:spPr>
          <a:xfrm>
            <a:off x="895824" y="1084016"/>
            <a:ext cx="7352351" cy="3754958"/>
          </a:xfrm>
          <a:prstGeom prst="rect">
            <a:avLst/>
          </a:prstGeom>
        </p:spPr>
      </p:pic>
    </p:spTree>
    <p:extLst>
      <p:ext uri="{BB962C8B-B14F-4D97-AF65-F5344CB8AC3E}">
        <p14:creationId xmlns:p14="http://schemas.microsoft.com/office/powerpoint/2010/main" val="374628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a:t>
            </a:r>
            <a:endParaRPr lang="en" sz="2000" dirty="0"/>
          </a:p>
        </p:txBody>
      </p:sp>
      <p:sp>
        <p:nvSpPr>
          <p:cNvPr id="101" name="Shape 101"/>
          <p:cNvSpPr txBox="1">
            <a:spLocks noGrp="1"/>
          </p:cNvSpPr>
          <p:nvPr>
            <p:ph type="body" idx="1"/>
          </p:nvPr>
        </p:nvSpPr>
        <p:spPr>
          <a:xfrm>
            <a:off x="471900" y="1973006"/>
            <a:ext cx="8222100" cy="2779204"/>
          </a:xfrm>
          <a:prstGeom prst="rect">
            <a:avLst/>
          </a:prstGeom>
        </p:spPr>
        <p:txBody>
          <a:bodyPr wrap="square" lIns="91425" tIns="91425" rIns="91425" bIns="91425" anchor="t" anchorCtr="0">
            <a:noAutofit/>
          </a:bodyPr>
          <a:lstStyle/>
          <a:p>
            <a:pPr marL="457200" lvl="0" indent="-342900">
              <a:spcAft>
                <a:spcPts val="0"/>
              </a:spcAft>
            </a:pPr>
            <a:r>
              <a:rPr lang="en-US" dirty="0"/>
              <a:t>This is the largest project I have built on any platform to date. </a:t>
            </a:r>
          </a:p>
          <a:p>
            <a:pPr marL="457200" lvl="0" indent="-342900">
              <a:spcAft>
                <a:spcPts val="0"/>
              </a:spcAft>
            </a:pPr>
            <a:r>
              <a:rPr lang="en-US" dirty="0"/>
              <a:t>I finally understood CSS and got proficient with Bootstrap 3.3.7</a:t>
            </a:r>
          </a:p>
          <a:p>
            <a:pPr marL="457200" lvl="0" indent="-342900">
              <a:spcAft>
                <a:spcPts val="0"/>
              </a:spcAft>
            </a:pPr>
            <a:r>
              <a:rPr lang="en-US" dirty="0"/>
              <a:t>I became more proficient reading documentation and searching information on Google. </a:t>
            </a:r>
          </a:p>
          <a:p>
            <a:pPr marL="457200" lvl="0" indent="-342900">
              <a:spcAft>
                <a:spcPts val="0"/>
              </a:spcAft>
            </a:pPr>
            <a:r>
              <a:rPr lang="en-US" dirty="0"/>
              <a:t>I learn the hard way how to implement sessions and roles. It is harder and more difficult to build than what I thought.</a:t>
            </a:r>
          </a:p>
          <a:p>
            <a:pPr marL="457200" lvl="0" indent="-342900">
              <a:spcAft>
                <a:spcPts val="0"/>
              </a:spcAft>
            </a:pPr>
            <a:r>
              <a:rPr lang="en-US" dirty="0"/>
              <a:t>I learned how created separate Dashboards for an user and a admin.</a:t>
            </a:r>
          </a:p>
          <a:p>
            <a:pPr marL="457200" lvl="0" indent="-342900">
              <a:spcAft>
                <a:spcPts val="0"/>
              </a:spcAft>
            </a:pPr>
            <a:r>
              <a:rPr lang="en-US" dirty="0"/>
              <a:t>I  learned how to integrate “tabs” in a single page. I used this for my profile view.</a:t>
            </a:r>
          </a:p>
          <a:p>
            <a:pPr marL="457200" lvl="0" indent="-342900">
              <a:spcAft>
                <a:spcPts val="0"/>
              </a:spcAft>
            </a:pPr>
            <a:endParaRPr lang="en-US" dirty="0"/>
          </a:p>
          <a:p>
            <a:pPr marL="457200" lvl="0" indent="-342900">
              <a:spcAft>
                <a:spcPts val="0"/>
              </a:spcAft>
            </a:pPr>
            <a:endParaRPr lang="en" dirty="0"/>
          </a:p>
        </p:txBody>
      </p:sp>
    </p:spTree>
    <p:extLst>
      <p:ext uri="{BB962C8B-B14F-4D97-AF65-F5344CB8AC3E}">
        <p14:creationId xmlns:p14="http://schemas.microsoft.com/office/powerpoint/2010/main" val="394596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 </a:t>
            </a:r>
            <a:r>
              <a:rPr lang="en" sz="2000" dirty="0"/>
              <a:t>(</a:t>
            </a:r>
            <a:r>
              <a:rPr lang="es-419" sz="2000" dirty="0" err="1"/>
              <a:t>continued</a:t>
            </a:r>
            <a:r>
              <a:rPr lang="es-419" sz="2000" dirty="0"/>
              <a:t>)</a:t>
            </a:r>
            <a:endParaRPr lang="en" sz="2000" dirty="0"/>
          </a:p>
        </p:txBody>
      </p:sp>
      <p:sp>
        <p:nvSpPr>
          <p:cNvPr id="101" name="Shape 101"/>
          <p:cNvSpPr txBox="1">
            <a:spLocks noGrp="1"/>
          </p:cNvSpPr>
          <p:nvPr>
            <p:ph type="body" idx="1"/>
          </p:nvPr>
        </p:nvSpPr>
        <p:spPr>
          <a:xfrm>
            <a:off x="471900" y="1973006"/>
            <a:ext cx="8222100" cy="2752506"/>
          </a:xfrm>
          <a:prstGeom prst="rect">
            <a:avLst/>
          </a:prstGeom>
        </p:spPr>
        <p:txBody>
          <a:bodyPr wrap="square" lIns="91425" tIns="91425" rIns="91425" bIns="91425" anchor="t" anchorCtr="0">
            <a:noAutofit/>
          </a:bodyPr>
          <a:lstStyle/>
          <a:p>
            <a:pPr marL="457200" indent="-342900">
              <a:spcAft>
                <a:spcPts val="0"/>
              </a:spcAft>
            </a:pPr>
            <a:r>
              <a:rPr lang="en-US" dirty="0"/>
              <a:t>I learned some JavaScript via reverse engineering of running examples.</a:t>
            </a:r>
          </a:p>
          <a:p>
            <a:pPr marL="457200" lvl="0" indent="-342900">
              <a:spcAft>
                <a:spcPts val="0"/>
              </a:spcAft>
            </a:pPr>
            <a:r>
              <a:rPr lang="en-US" dirty="0"/>
              <a:t>I learned what is an API and how to interact or connect with an API via AJAX. </a:t>
            </a:r>
          </a:p>
          <a:p>
            <a:pPr marL="457200" lvl="0" indent="-342900">
              <a:spcAft>
                <a:spcPts val="0"/>
              </a:spcAft>
            </a:pPr>
            <a:r>
              <a:rPr lang="en-US" dirty="0"/>
              <a:t>I have also learned that there is always a free or almost free API for anything that you need. For example I used API’s for pictures placeholders, Events Data (with a lot of useful and updated information), Map Location and QR codes.</a:t>
            </a:r>
            <a:endParaRPr lang="en" dirty="0"/>
          </a:p>
        </p:txBody>
      </p:sp>
    </p:spTree>
    <p:extLst>
      <p:ext uri="{BB962C8B-B14F-4D97-AF65-F5344CB8AC3E}">
        <p14:creationId xmlns:p14="http://schemas.microsoft.com/office/powerpoint/2010/main" val="3815696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71900" y="665311"/>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What’s Next</a:t>
            </a:r>
          </a:p>
        </p:txBody>
      </p:sp>
      <p:sp>
        <p:nvSpPr>
          <p:cNvPr id="107" name="Shape 107"/>
          <p:cNvSpPr txBox="1">
            <a:spLocks noGrp="1"/>
          </p:cNvSpPr>
          <p:nvPr>
            <p:ph type="body" idx="1"/>
          </p:nvPr>
        </p:nvSpPr>
        <p:spPr>
          <a:xfrm>
            <a:off x="471900" y="2106517"/>
            <a:ext cx="8222100" cy="2712437"/>
          </a:xfrm>
          <a:prstGeom prst="rect">
            <a:avLst/>
          </a:prstGeom>
        </p:spPr>
        <p:txBody>
          <a:bodyPr wrap="square" lIns="91425" tIns="91425" rIns="91425" bIns="91425" anchor="t" anchorCtr="0">
            <a:noAutofit/>
          </a:bodyPr>
          <a:lstStyle/>
          <a:p>
            <a:pPr marL="457200" lvl="0" indent="-342900">
              <a:spcAft>
                <a:spcPts val="0"/>
              </a:spcAft>
            </a:pPr>
            <a:r>
              <a:rPr lang="en-US" dirty="0"/>
              <a:t>Deploy App on the Internet (Microsoft Azure, </a:t>
            </a:r>
            <a:r>
              <a:rPr lang="en-US" dirty="0" err="1"/>
              <a:t>AmazonWebService</a:t>
            </a:r>
            <a:r>
              <a:rPr lang="en-US" dirty="0"/>
              <a:t>)</a:t>
            </a:r>
          </a:p>
          <a:p>
            <a:pPr marL="457200" indent="-342900">
              <a:spcAft>
                <a:spcPts val="0"/>
              </a:spcAft>
            </a:pPr>
            <a:r>
              <a:rPr lang="en-US" dirty="0"/>
              <a:t>Refactor the whole app (</a:t>
            </a:r>
            <a:r>
              <a:rPr lang="en-US" dirty="0" err="1"/>
              <a:t>DontRepeatYourself</a:t>
            </a:r>
            <a:r>
              <a:rPr lang="en-US" dirty="0"/>
              <a:t>).</a:t>
            </a:r>
          </a:p>
          <a:p>
            <a:pPr marL="457200" lvl="0" indent="-342900">
              <a:spcAft>
                <a:spcPts val="0"/>
              </a:spcAft>
            </a:pPr>
            <a:r>
              <a:rPr lang="en-US" dirty="0"/>
              <a:t>Add better </a:t>
            </a:r>
            <a:r>
              <a:rPr lang="en-US" i="1" dirty="0"/>
              <a:t>Password</a:t>
            </a:r>
            <a:r>
              <a:rPr lang="en-US" dirty="0"/>
              <a:t> security and implement the “Forgot password” feature. </a:t>
            </a:r>
          </a:p>
          <a:p>
            <a:pPr marL="457200" lvl="0" indent="-342900" rtl="0">
              <a:spcBef>
                <a:spcPts val="0"/>
              </a:spcBef>
              <a:spcAft>
                <a:spcPts val="0"/>
              </a:spcAft>
              <a:buSzPts val="1800"/>
              <a:buChar char="●"/>
            </a:pPr>
            <a:r>
              <a:rPr lang="en-US" dirty="0"/>
              <a:t>Add Cookies and promotions.</a:t>
            </a:r>
          </a:p>
          <a:p>
            <a:pPr marL="457200" lvl="0" indent="-342900" rtl="0">
              <a:spcBef>
                <a:spcPts val="0"/>
              </a:spcBef>
              <a:spcAft>
                <a:spcPts val="0"/>
              </a:spcAft>
              <a:buSzPts val="1800"/>
              <a:buChar char="●"/>
            </a:pPr>
            <a:r>
              <a:rPr lang="en-US" dirty="0"/>
              <a:t>Implement and integrate an automatic “</a:t>
            </a:r>
            <a:r>
              <a:rPr lang="en-US" i="1" dirty="0"/>
              <a:t>Broadcast message</a:t>
            </a:r>
            <a:r>
              <a:rPr lang="en-US" dirty="0"/>
              <a:t>” feature (using email and/or SMS) for target marketing.</a:t>
            </a:r>
          </a:p>
          <a:p>
            <a:pPr marL="457200" lvl="0" indent="-342900" rtl="0">
              <a:spcBef>
                <a:spcPts val="0"/>
              </a:spcBef>
              <a:spcAft>
                <a:spcPts val="0"/>
              </a:spcAft>
              <a:buSzPts val="1800"/>
              <a:buChar char="●"/>
            </a:pPr>
            <a:r>
              <a:rPr lang="en-US" dirty="0"/>
              <a:t>Learn AngularJS and incorporate it to the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User Stories</a:t>
            </a:r>
          </a:p>
        </p:txBody>
      </p:sp>
      <p:sp>
        <p:nvSpPr>
          <p:cNvPr id="78" name="Shape 78"/>
          <p:cNvSpPr txBox="1">
            <a:spLocks noGrp="1"/>
          </p:cNvSpPr>
          <p:nvPr>
            <p:ph type="body" idx="1"/>
          </p:nvPr>
        </p:nvSpPr>
        <p:spPr>
          <a:xfrm>
            <a:off x="471900" y="2053126"/>
            <a:ext cx="8222100" cy="2625672"/>
          </a:xfrm>
          <a:prstGeom prst="rect">
            <a:avLst/>
          </a:prstGeom>
        </p:spPr>
        <p:txBody>
          <a:bodyPr wrap="square" lIns="91425" tIns="91425" rIns="91425" bIns="91425" anchor="t" anchorCtr="0">
            <a:noAutofit/>
          </a:bodyPr>
          <a:lstStyle/>
          <a:p>
            <a:pPr marL="457200" lvl="0" indent="-342900">
              <a:spcAft>
                <a:spcPts val="0"/>
              </a:spcAft>
            </a:pPr>
            <a:r>
              <a:rPr lang="en-US" dirty="0"/>
              <a:t>Administrators can login, create and edit events (with details such as date/time, location, title, description, category, etc.). </a:t>
            </a:r>
          </a:p>
          <a:p>
            <a:pPr marL="457200" lvl="0" indent="-342900">
              <a:spcAft>
                <a:spcPts val="0"/>
              </a:spcAft>
            </a:pPr>
            <a:r>
              <a:rPr lang="en-US" dirty="0"/>
              <a:t>Administrators can populate or fill the events database with real life data via queries to an Events API.</a:t>
            </a:r>
          </a:p>
          <a:p>
            <a:pPr marL="457200" lvl="0" indent="-342900">
              <a:spcAft>
                <a:spcPts val="0"/>
              </a:spcAft>
            </a:pPr>
            <a:r>
              <a:rPr lang="en-US" dirty="0"/>
              <a:t>Users can browse the web app and search for available events</a:t>
            </a:r>
          </a:p>
          <a:p>
            <a:pPr marL="457200" indent="-342900">
              <a:spcAft>
                <a:spcPts val="0"/>
              </a:spcAft>
            </a:pPr>
            <a:r>
              <a:rPr lang="en-US" dirty="0"/>
              <a:t>Users can signup and/or login to the app which will enable them to Book an event and also manage their reservations and profile info. </a:t>
            </a:r>
          </a:p>
          <a:p>
            <a:pPr marL="457200" indent="-342900">
              <a:spcAft>
                <a:spcPts val="0"/>
              </a:spcAft>
            </a:pPr>
            <a:r>
              <a:rPr lang="en-US" dirty="0"/>
              <a:t>Users can view their bookings and request an QR code for the event.</a:t>
            </a:r>
          </a:p>
          <a:p>
            <a:pPr marL="457200" lvl="0" indent="-342900">
              <a:spcAft>
                <a:spcPts val="0"/>
              </a:spcAft>
            </a:pP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Database</a:t>
            </a:r>
          </a:p>
        </p:txBody>
      </p:sp>
      <p:sp>
        <p:nvSpPr>
          <p:cNvPr id="84" name="Shape 84"/>
          <p:cNvSpPr txBox="1">
            <a:spLocks noGrp="1"/>
          </p:cNvSpPr>
          <p:nvPr>
            <p:ph type="body" idx="1"/>
          </p:nvPr>
        </p:nvSpPr>
        <p:spPr>
          <a:xfrm>
            <a:off x="471900" y="2026430"/>
            <a:ext cx="8222100" cy="2719110"/>
          </a:xfrm>
          <a:prstGeom prst="rect">
            <a:avLst/>
          </a:prstGeom>
        </p:spPr>
        <p:txBody>
          <a:bodyPr wrap="square" lIns="91425" tIns="91425" rIns="91425" bIns="91425" anchor="t" anchorCtr="0">
            <a:noAutofit/>
          </a:bodyPr>
          <a:lstStyle/>
          <a:p>
            <a:pPr lvl="0">
              <a:lnSpc>
                <a:spcPct val="100000"/>
              </a:lnSpc>
              <a:spcAft>
                <a:spcPts val="600"/>
              </a:spcAft>
              <a:buNone/>
            </a:pPr>
            <a:r>
              <a:rPr lang="en-US" dirty="0"/>
              <a:t>The primary tables for the database are: Users, Events and Bookings. The Secondary tables are: Type, Memberships and Categories.</a:t>
            </a:r>
          </a:p>
          <a:p>
            <a:pPr marL="285750" lvl="0" indent="-285750">
              <a:lnSpc>
                <a:spcPct val="100000"/>
              </a:lnSpc>
              <a:spcAft>
                <a:spcPts val="600"/>
              </a:spcAft>
              <a:buFontTx/>
              <a:buChar char="-"/>
            </a:pPr>
            <a:r>
              <a:rPr lang="en-US" sz="1400" dirty="0"/>
              <a:t>All tables except Bookings, have a primary key(ID).</a:t>
            </a:r>
          </a:p>
          <a:p>
            <a:pPr marL="285750" lvl="0" indent="-285750">
              <a:lnSpc>
                <a:spcPct val="100000"/>
              </a:lnSpc>
              <a:spcAft>
                <a:spcPts val="600"/>
              </a:spcAft>
              <a:buFontTx/>
              <a:buChar char="-"/>
            </a:pPr>
            <a:r>
              <a:rPr lang="en-US" sz="1400" dirty="0"/>
              <a:t>Users have all the information of a common user like: Username (Unique index), Full Name, Password, etc. they have a one to many relationship to the Type table, and Membership table through their foreign keys. </a:t>
            </a:r>
          </a:p>
          <a:p>
            <a:pPr marL="285750" lvl="0" indent="-285750">
              <a:lnSpc>
                <a:spcPct val="100000"/>
              </a:lnSpc>
              <a:spcAft>
                <a:spcPts val="600"/>
              </a:spcAft>
              <a:buFontTx/>
              <a:buChar char="-"/>
            </a:pPr>
            <a:r>
              <a:rPr lang="en-US" sz="1400" dirty="0"/>
              <a:t> Events have all the information of an event, like: Name, Date, Time, Category, etc. They have a one to many relationship to Categories through the foreign key.</a:t>
            </a:r>
          </a:p>
          <a:p>
            <a:pPr marL="285750" lvl="0" indent="-285750">
              <a:lnSpc>
                <a:spcPct val="100000"/>
              </a:lnSpc>
              <a:spcAft>
                <a:spcPts val="600"/>
              </a:spcAft>
              <a:buFontTx/>
              <a:buChar char="-"/>
            </a:pPr>
            <a:r>
              <a:rPr lang="en-US" sz="1400" dirty="0"/>
              <a:t>Bookings is a Cross-Reference table to create a many to many relationship between the users and the events. The objective is to create a unique Reservation for each user.</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Technology Stack</a:t>
            </a:r>
          </a:p>
        </p:txBody>
      </p:sp>
      <p:sp>
        <p:nvSpPr>
          <p:cNvPr id="90" name="Shape 90"/>
          <p:cNvSpPr txBox="1">
            <a:spLocks noGrp="1"/>
          </p:cNvSpPr>
          <p:nvPr>
            <p:ph type="body" idx="1"/>
          </p:nvPr>
        </p:nvSpPr>
        <p:spPr>
          <a:xfrm>
            <a:off x="471900" y="1970618"/>
            <a:ext cx="8222100" cy="2881798"/>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US" dirty="0"/>
              <a:t>Language: C#</a:t>
            </a:r>
          </a:p>
          <a:p>
            <a:pPr marL="457200" lvl="0" indent="-342900" rtl="0">
              <a:spcBef>
                <a:spcPts val="0"/>
              </a:spcBef>
              <a:spcAft>
                <a:spcPts val="0"/>
              </a:spcAft>
              <a:buSzPts val="1800"/>
              <a:buChar char="●"/>
            </a:pPr>
            <a:r>
              <a:rPr lang="en-US" dirty="0"/>
              <a:t>IDE: Visual Studio 2017</a:t>
            </a:r>
          </a:p>
          <a:p>
            <a:pPr marL="457200" lvl="0" indent="-342900" rtl="0">
              <a:spcBef>
                <a:spcPts val="0"/>
              </a:spcBef>
              <a:spcAft>
                <a:spcPts val="0"/>
              </a:spcAft>
              <a:buSzPts val="1800"/>
              <a:buChar char="●"/>
            </a:pPr>
            <a:r>
              <a:rPr lang="en-US" dirty="0"/>
              <a:t>Framework: ASP.NET Core MVC</a:t>
            </a:r>
          </a:p>
          <a:p>
            <a:pPr marL="457200" lvl="0" indent="-342900" rtl="0">
              <a:spcBef>
                <a:spcPts val="0"/>
              </a:spcBef>
              <a:spcAft>
                <a:spcPts val="0"/>
              </a:spcAft>
              <a:buSzPts val="1800"/>
              <a:buChar char="●"/>
            </a:pPr>
            <a:r>
              <a:rPr lang="en-US" dirty="0"/>
              <a:t>Template engine: Razor Pages</a:t>
            </a:r>
          </a:p>
          <a:p>
            <a:pPr marL="457200" lvl="0" indent="-342900" rtl="0">
              <a:spcBef>
                <a:spcPts val="0"/>
              </a:spcBef>
              <a:spcAft>
                <a:spcPts val="0"/>
              </a:spcAft>
              <a:buSzPts val="1800"/>
              <a:buChar char="●"/>
            </a:pPr>
            <a:r>
              <a:rPr lang="en-US" dirty="0"/>
              <a:t>Database engine: SQL Server Database (Managed by Microsoft Entity Framework)</a:t>
            </a:r>
          </a:p>
          <a:p>
            <a:pPr marL="457200" indent="-342900">
              <a:spcAft>
                <a:spcPts val="0"/>
              </a:spcAft>
            </a:pPr>
            <a:r>
              <a:rPr lang="en-US" dirty="0"/>
              <a:t>Front End and UI: Bootstrap, HTML and CSS</a:t>
            </a:r>
          </a:p>
          <a:p>
            <a:pPr marL="457200" indent="-342900">
              <a:spcAft>
                <a:spcPts val="0"/>
              </a:spcAft>
            </a:pPr>
            <a:r>
              <a:rPr lang="en-US" dirty="0"/>
              <a:t>API Interactions: JavaScript and Ajax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Homepage</a:t>
            </a:r>
            <a:r>
              <a:rPr lang="es-419" sz="2800" dirty="0"/>
              <a:t>)</a:t>
            </a:r>
            <a:endParaRPr lang="en" sz="3200" dirty="0"/>
          </a:p>
        </p:txBody>
      </p:sp>
      <p:pic>
        <p:nvPicPr>
          <p:cNvPr id="3" name="Imagen 2">
            <a:extLst>
              <a:ext uri="{FF2B5EF4-FFF2-40B4-BE49-F238E27FC236}">
                <a16:creationId xmlns:a16="http://schemas.microsoft.com/office/drawing/2014/main" id="{C97C54CA-7EBA-41CC-8209-3FC17F736DC4}"/>
              </a:ext>
            </a:extLst>
          </p:cNvPr>
          <p:cNvPicPr>
            <a:picLocks noChangeAspect="1"/>
          </p:cNvPicPr>
          <p:nvPr/>
        </p:nvPicPr>
        <p:blipFill>
          <a:blip r:embed="rId3"/>
          <a:stretch>
            <a:fillRect/>
          </a:stretch>
        </p:blipFill>
        <p:spPr>
          <a:xfrm>
            <a:off x="1371999" y="1169256"/>
            <a:ext cx="6400001" cy="360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Login</a:t>
            </a:r>
            <a:r>
              <a:rPr lang="es-419" sz="2800" dirty="0"/>
              <a:t>)</a:t>
            </a:r>
            <a:endParaRPr lang="en" sz="3200" dirty="0"/>
          </a:p>
        </p:txBody>
      </p:sp>
      <p:pic>
        <p:nvPicPr>
          <p:cNvPr id="2" name="Imagen 1">
            <a:extLst>
              <a:ext uri="{FF2B5EF4-FFF2-40B4-BE49-F238E27FC236}">
                <a16:creationId xmlns:a16="http://schemas.microsoft.com/office/drawing/2014/main" id="{C5011213-39E0-4559-9E6D-8C6AB5CEE3A8}"/>
              </a:ext>
            </a:extLst>
          </p:cNvPr>
          <p:cNvPicPr>
            <a:picLocks noChangeAspect="1"/>
          </p:cNvPicPr>
          <p:nvPr/>
        </p:nvPicPr>
        <p:blipFill>
          <a:blip r:embed="rId3"/>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399239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Signup</a:t>
            </a:r>
            <a:r>
              <a:rPr lang="es-419" sz="2800" dirty="0"/>
              <a:t>)</a:t>
            </a:r>
            <a:endParaRPr lang="en" sz="3200" dirty="0"/>
          </a:p>
        </p:txBody>
      </p:sp>
      <p:pic>
        <p:nvPicPr>
          <p:cNvPr id="2" name="Imagen 1">
            <a:extLst>
              <a:ext uri="{FF2B5EF4-FFF2-40B4-BE49-F238E27FC236}">
                <a16:creationId xmlns:a16="http://schemas.microsoft.com/office/drawing/2014/main" id="{B729F2C1-4819-4F22-A845-61BA2D5D3C25}"/>
              </a:ext>
            </a:extLst>
          </p:cNvPr>
          <p:cNvPicPr>
            <a:picLocks noChangeAspect="1"/>
          </p:cNvPicPr>
          <p:nvPr/>
        </p:nvPicPr>
        <p:blipFill>
          <a:blip r:embed="rId3"/>
          <a:stretch>
            <a:fillRect/>
          </a:stretch>
        </p:blipFill>
        <p:spPr>
          <a:xfrm>
            <a:off x="1372000" y="1168028"/>
            <a:ext cx="6400000" cy="3600000"/>
          </a:xfrm>
          <a:prstGeom prst="rect">
            <a:avLst/>
          </a:prstGeom>
        </p:spPr>
      </p:pic>
    </p:spTree>
    <p:extLst>
      <p:ext uri="{BB962C8B-B14F-4D97-AF65-F5344CB8AC3E}">
        <p14:creationId xmlns:p14="http://schemas.microsoft.com/office/powerpoint/2010/main" val="427040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Admin</a:t>
            </a:r>
            <a:r>
              <a:rPr lang="es-419" sz="2800" dirty="0"/>
              <a:t> </a:t>
            </a:r>
            <a:r>
              <a:rPr lang="es-419" sz="2800" dirty="0" err="1"/>
              <a:t>Dashboard</a:t>
            </a:r>
            <a:r>
              <a:rPr lang="es-419" sz="2800" dirty="0"/>
              <a:t>)</a:t>
            </a:r>
            <a:endParaRPr lang="en" sz="3200" dirty="0"/>
          </a:p>
        </p:txBody>
      </p:sp>
      <p:pic>
        <p:nvPicPr>
          <p:cNvPr id="3" name="Imagen 2">
            <a:extLst>
              <a:ext uri="{FF2B5EF4-FFF2-40B4-BE49-F238E27FC236}">
                <a16:creationId xmlns:a16="http://schemas.microsoft.com/office/drawing/2014/main" id="{BDD44EFD-03DB-4839-BC36-49C197A2367C}"/>
              </a:ext>
            </a:extLst>
          </p:cNvPr>
          <p:cNvPicPr>
            <a:picLocks noChangeAspect="1"/>
          </p:cNvPicPr>
          <p:nvPr/>
        </p:nvPicPr>
        <p:blipFill>
          <a:blip r:embed="rId3"/>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259515937"/>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915</Words>
  <Application>Microsoft Office PowerPoint</Application>
  <PresentationFormat>Presentación en pantalla (16:9)</PresentationFormat>
  <Paragraphs>70</Paragraphs>
  <Slides>28</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Montserrat</vt:lpstr>
      <vt:lpstr>Roboto</vt:lpstr>
      <vt:lpstr>Arial</vt:lpstr>
      <vt:lpstr>Arvo</vt:lpstr>
      <vt:lpstr>Material</vt:lpstr>
      <vt:lpstr>Description</vt:lpstr>
      <vt:lpstr>Features</vt:lpstr>
      <vt:lpstr>Planning - User Stories</vt:lpstr>
      <vt:lpstr>Planning - Database</vt:lpstr>
      <vt:lpstr>Technology Stack</vt:lpstr>
      <vt:lpstr>Demo (Homepage)</vt:lpstr>
      <vt:lpstr>Demo (Login)</vt:lpstr>
      <vt:lpstr>Demo (User Signup)</vt:lpstr>
      <vt:lpstr>Demo (Admin Dashboard)</vt:lpstr>
      <vt:lpstr>Demo (Manage Users by Admin - Index)</vt:lpstr>
      <vt:lpstr>Demo (Manage Users by Admin – Add)</vt:lpstr>
      <vt:lpstr>Demo (Manage Users by Admin – edit)</vt:lpstr>
      <vt:lpstr>Demo (Manage Users by Admin - delete)</vt:lpstr>
      <vt:lpstr>Demo (Manage Events by Admin)</vt:lpstr>
      <vt:lpstr>Demo (Manage Categories by Admin)</vt:lpstr>
      <vt:lpstr>Demo (Manage Memberships by Amin)</vt:lpstr>
      <vt:lpstr>Demo (Manage Bookings by Admin)</vt:lpstr>
      <vt:lpstr>Demo (Interacting Event API - show)</vt:lpstr>
      <vt:lpstr>Demo (Interacting Event API - details)</vt:lpstr>
      <vt:lpstr>Demo (User Dashboard)</vt:lpstr>
      <vt:lpstr>Demo (User Profile - Home)</vt:lpstr>
      <vt:lpstr>Demo (User Profile – View Bookings)</vt:lpstr>
      <vt:lpstr>Demo (User Profile - Settings)</vt:lpstr>
      <vt:lpstr>Demo (Manage Bookings by User)</vt:lpstr>
      <vt:lpstr>Demo (Solution Explorer)</vt:lpstr>
      <vt:lpstr>What I Learned</vt:lpstr>
      <vt:lpstr>What I Learned (continued)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Anna Hexter</dc:creator>
  <cp:lastModifiedBy>Guillermo Zerpa</cp:lastModifiedBy>
  <cp:revision>75</cp:revision>
  <dcterms:modified xsi:type="dcterms:W3CDTF">2019-03-01T23:55:06Z</dcterms:modified>
</cp:coreProperties>
</file>